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9" r:id="rId4"/>
    <p:sldId id="266" r:id="rId5"/>
    <p:sldId id="260" r:id="rId6"/>
    <p:sldId id="267" r:id="rId7"/>
    <p:sldId id="268" r:id="rId8"/>
    <p:sldId id="261" r:id="rId9"/>
    <p:sldId id="262" r:id="rId10"/>
    <p:sldId id="263" r:id="rId11"/>
    <p:sldId id="264" r:id="rId12"/>
    <p:sldId id="265"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01" autoAdjust="0"/>
    <p:restoredTop sz="94660"/>
  </p:normalViewPr>
  <p:slideViewPr>
    <p:cSldViewPr snapToGrid="0">
      <p:cViewPr varScale="1">
        <p:scale>
          <a:sx n="92" d="100"/>
          <a:sy n="92" d="100"/>
        </p:scale>
        <p:origin x="53"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Gambaccini" userId="81314291d9248b19" providerId="LiveId" clId="{7A21F556-31FA-4CF7-B324-61160A2FD5CC}"/>
    <pc:docChg chg="addSld modSld">
      <pc:chgData name="Melissa Gambaccini" userId="81314291d9248b19" providerId="LiveId" clId="{7A21F556-31FA-4CF7-B324-61160A2FD5CC}" dt="2023-09-22T20:10:14.548" v="82" actId="12"/>
      <pc:docMkLst>
        <pc:docMk/>
      </pc:docMkLst>
      <pc:sldChg chg="addSp modSp new mod">
        <pc:chgData name="Melissa Gambaccini" userId="81314291d9248b19" providerId="LiveId" clId="{7A21F556-31FA-4CF7-B324-61160A2FD5CC}" dt="2023-09-22T20:10:14.548" v="82" actId="12"/>
        <pc:sldMkLst>
          <pc:docMk/>
          <pc:sldMk cId="1396259276" sldId="269"/>
        </pc:sldMkLst>
        <pc:spChg chg="add mod">
          <ac:chgData name="Melissa Gambaccini" userId="81314291d9248b19" providerId="LiveId" clId="{7A21F556-31FA-4CF7-B324-61160A2FD5CC}" dt="2023-09-22T20:10:14.548" v="82" actId="12"/>
          <ac:spMkLst>
            <pc:docMk/>
            <pc:sldMk cId="1396259276" sldId="269"/>
            <ac:spMk id="3" creationId="{0285D5E3-AD40-EBB3-4AEA-9F7A2A473ABF}"/>
          </ac:spMkLst>
        </pc:spChg>
      </pc:sldChg>
      <pc:sldChg chg="addSp modSp new mod">
        <pc:chgData name="Melissa Gambaccini" userId="81314291d9248b19" providerId="LiveId" clId="{7A21F556-31FA-4CF7-B324-61160A2FD5CC}" dt="2023-09-22T20:07:04.825" v="52" actId="1076"/>
        <pc:sldMkLst>
          <pc:docMk/>
          <pc:sldMk cId="2612158390" sldId="270"/>
        </pc:sldMkLst>
        <pc:spChg chg="add mod">
          <ac:chgData name="Melissa Gambaccini" userId="81314291d9248b19" providerId="LiveId" clId="{7A21F556-31FA-4CF7-B324-61160A2FD5CC}" dt="2023-09-22T20:07:04.825" v="52" actId="1076"/>
          <ac:spMkLst>
            <pc:docMk/>
            <pc:sldMk cId="2612158390" sldId="270"/>
            <ac:spMk id="3" creationId="{75824369-8C77-3619-0BFA-1A9E510E7AB3}"/>
          </ac:spMkLst>
        </pc:spChg>
      </pc:sldChg>
      <pc:sldChg chg="addSp modSp new mod">
        <pc:chgData name="Melissa Gambaccini" userId="81314291d9248b19" providerId="LiveId" clId="{7A21F556-31FA-4CF7-B324-61160A2FD5CC}" dt="2023-09-22T20:07:59.758" v="57" actId="1076"/>
        <pc:sldMkLst>
          <pc:docMk/>
          <pc:sldMk cId="418332561" sldId="271"/>
        </pc:sldMkLst>
        <pc:spChg chg="add mod">
          <ac:chgData name="Melissa Gambaccini" userId="81314291d9248b19" providerId="LiveId" clId="{7A21F556-31FA-4CF7-B324-61160A2FD5CC}" dt="2023-09-22T20:07:59.758" v="57" actId="1076"/>
          <ac:spMkLst>
            <pc:docMk/>
            <pc:sldMk cId="418332561" sldId="271"/>
            <ac:spMk id="3" creationId="{D0016E3D-56A9-C161-30D8-195DAAF51083}"/>
          </ac:spMkLst>
        </pc:spChg>
      </pc:sldChg>
      <pc:sldChg chg="addSp modSp new mod">
        <pc:chgData name="Melissa Gambaccini" userId="81314291d9248b19" providerId="LiveId" clId="{7A21F556-31FA-4CF7-B324-61160A2FD5CC}" dt="2023-09-22T20:09:37.766" v="71" actId="1076"/>
        <pc:sldMkLst>
          <pc:docMk/>
          <pc:sldMk cId="3060161430" sldId="272"/>
        </pc:sldMkLst>
        <pc:spChg chg="add mod">
          <ac:chgData name="Melissa Gambaccini" userId="81314291d9248b19" providerId="LiveId" clId="{7A21F556-31FA-4CF7-B324-61160A2FD5CC}" dt="2023-09-22T20:09:37.766" v="71" actId="1076"/>
          <ac:spMkLst>
            <pc:docMk/>
            <pc:sldMk cId="3060161430" sldId="272"/>
            <ac:spMk id="3" creationId="{7CA85804-76ED-2B51-6AB4-5C9FD084844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9/22/2023</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86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9/22/2023</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37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9/22/2023</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8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9/22/2023</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15356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9/22/2023</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70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9/22/2023</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7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9/22/2023</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23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9/22/2023</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49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9/22/2023</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6055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9/22/2023</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9/22/2023</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8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9/22/2023</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19122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ctgardenclubs.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gardenclub.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tgardenclub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tgardenclubs.org/events-overview/tou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4" name="Rectangle 1030">
            <a:extLst>
              <a:ext uri="{FF2B5EF4-FFF2-40B4-BE49-F238E27FC236}">
                <a16:creationId xmlns:a16="http://schemas.microsoft.com/office/drawing/2014/main" id="{7D2EF33D-68BD-428C-B26E-2F4962407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C5B6E-84CD-CECB-438E-1862AEE47C10}"/>
              </a:ext>
            </a:extLst>
          </p:cNvPr>
          <p:cNvSpPr>
            <a:spLocks noGrp="1"/>
          </p:cNvSpPr>
          <p:nvPr>
            <p:ph type="ctrTitle"/>
          </p:nvPr>
        </p:nvSpPr>
        <p:spPr>
          <a:xfrm>
            <a:off x="521208" y="156948"/>
            <a:ext cx="7459127" cy="2710932"/>
          </a:xfrm>
        </p:spPr>
        <p:txBody>
          <a:bodyPr anchor="ctr">
            <a:normAutofit fontScale="90000"/>
          </a:bodyPr>
          <a:lstStyle/>
          <a:p>
            <a:r>
              <a:rPr lang="en-US" dirty="0"/>
              <a:t>Federated Garden Clubs of CT, activities and relation to Garden Club of New Haven</a:t>
            </a:r>
          </a:p>
        </p:txBody>
      </p:sp>
      <p:sp>
        <p:nvSpPr>
          <p:cNvPr id="3" name="Subtitle 2">
            <a:extLst>
              <a:ext uri="{FF2B5EF4-FFF2-40B4-BE49-F238E27FC236}">
                <a16:creationId xmlns:a16="http://schemas.microsoft.com/office/drawing/2014/main" id="{07782021-0362-4145-1858-CD4217D3DCBA}"/>
              </a:ext>
            </a:extLst>
          </p:cNvPr>
          <p:cNvSpPr>
            <a:spLocks noGrp="1"/>
          </p:cNvSpPr>
          <p:nvPr>
            <p:ph type="subTitle" idx="1"/>
          </p:nvPr>
        </p:nvSpPr>
        <p:spPr>
          <a:xfrm>
            <a:off x="8622524" y="799248"/>
            <a:ext cx="3016565" cy="1214095"/>
          </a:xfrm>
        </p:spPr>
        <p:txBody>
          <a:bodyPr anchor="ctr">
            <a:normAutofit/>
          </a:bodyPr>
          <a:lstStyle/>
          <a:p>
            <a:r>
              <a:rPr lang="en-US" dirty="0"/>
              <a:t>Archival Moment Presentation</a:t>
            </a:r>
            <a:br>
              <a:rPr lang="en-US" dirty="0"/>
            </a:br>
            <a:r>
              <a:rPr lang="en-US" dirty="0"/>
              <a:t>6 February 2023</a:t>
            </a:r>
          </a:p>
          <a:p>
            <a:endParaRPr lang="en-US" dirty="0"/>
          </a:p>
        </p:txBody>
      </p:sp>
      <p:cxnSp>
        <p:nvCxnSpPr>
          <p:cNvPr id="1033" name="Straight Connector 1032">
            <a:extLst>
              <a:ext uri="{FF2B5EF4-FFF2-40B4-BE49-F238E27FC236}">
                <a16:creationId xmlns:a16="http://schemas.microsoft.com/office/drawing/2014/main" id="{BB0822C5-45F8-48C5-867F-0DE8538684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83810" y="571500"/>
            <a:ext cx="0" cy="1669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A91E38C7-3164-416B-A453-D3B6F612D3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4"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6B933F62-7D83-4660-BEBE-A3673C55E4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0732" y="2241091"/>
            <a:ext cx="110476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Federated Garden Clubs of CT">
            <a:extLst>
              <a:ext uri="{FF2B5EF4-FFF2-40B4-BE49-F238E27FC236}">
                <a16:creationId xmlns:a16="http://schemas.microsoft.com/office/drawing/2014/main" id="{9BE63D3D-81F8-7B31-A75A-39A3239A6B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276" y="3261443"/>
            <a:ext cx="10392388" cy="271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894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73C9-A240-95DF-CE42-14581D44F8C7}"/>
              </a:ext>
            </a:extLst>
          </p:cNvPr>
          <p:cNvSpPr>
            <a:spLocks noGrp="1"/>
          </p:cNvSpPr>
          <p:nvPr>
            <p:ph type="title"/>
          </p:nvPr>
        </p:nvSpPr>
        <p:spPr/>
        <p:txBody>
          <a:bodyPr/>
          <a:lstStyle/>
          <a:p>
            <a:pPr algn="ctr"/>
            <a:r>
              <a:rPr lang="en-US" dirty="0"/>
              <a:t>FGCCT Meetings</a:t>
            </a:r>
          </a:p>
        </p:txBody>
      </p:sp>
      <p:sp>
        <p:nvSpPr>
          <p:cNvPr id="3" name="Content Placeholder 2">
            <a:extLst>
              <a:ext uri="{FF2B5EF4-FFF2-40B4-BE49-F238E27FC236}">
                <a16:creationId xmlns:a16="http://schemas.microsoft.com/office/drawing/2014/main" id="{5A5EE138-CABD-8AA3-AF99-AFC7084EAAF0}"/>
              </a:ext>
            </a:extLst>
          </p:cNvPr>
          <p:cNvSpPr>
            <a:spLocks noGrp="1"/>
          </p:cNvSpPr>
          <p:nvPr>
            <p:ph idx="1"/>
          </p:nvPr>
        </p:nvSpPr>
        <p:spPr/>
        <p:txBody>
          <a:bodyPr>
            <a:normAutofit/>
          </a:bodyPr>
          <a:lstStyle/>
          <a:p>
            <a:pPr>
              <a:buFont typeface="Wingdings" panose="05000000000000000000" pitchFamily="2" charset="2"/>
              <a:buChar char="Ø"/>
            </a:pPr>
            <a:r>
              <a:rPr lang="en-US" sz="3200" dirty="0"/>
              <a:t> Spring Annual Meeting/Luncheon</a:t>
            </a:r>
          </a:p>
          <a:p>
            <a:pPr>
              <a:buFont typeface="Wingdings" panose="05000000000000000000" pitchFamily="2" charset="2"/>
              <a:buChar char="Ø"/>
            </a:pPr>
            <a:r>
              <a:rPr lang="en-US" sz="3200" dirty="0"/>
              <a:t>Fall Annual Awards Meeting/Luncheon</a:t>
            </a:r>
          </a:p>
          <a:p>
            <a:pPr>
              <a:buFont typeface="Wingdings" panose="05000000000000000000" pitchFamily="2" charset="2"/>
              <a:buChar char="Ø"/>
            </a:pPr>
            <a:r>
              <a:rPr lang="en-US" sz="3200" dirty="0"/>
              <a:t>Club Presidents’ Day</a:t>
            </a:r>
          </a:p>
          <a:p>
            <a:pPr>
              <a:buFont typeface="Wingdings" panose="05000000000000000000" pitchFamily="2" charset="2"/>
              <a:buChar char="Ø"/>
            </a:pPr>
            <a:r>
              <a:rPr lang="en-US" sz="3200" dirty="0"/>
              <a:t>New England Annual Symposium</a:t>
            </a:r>
          </a:p>
          <a:p>
            <a:pPr>
              <a:buFont typeface="Wingdings" panose="05000000000000000000" pitchFamily="2" charset="2"/>
              <a:buChar char="Ø"/>
            </a:pPr>
            <a:r>
              <a:rPr lang="en-US" sz="3200" dirty="0"/>
              <a:t>CT Flower Show</a:t>
            </a:r>
          </a:p>
        </p:txBody>
      </p:sp>
    </p:spTree>
    <p:extLst>
      <p:ext uri="{BB962C8B-B14F-4D97-AF65-F5344CB8AC3E}">
        <p14:creationId xmlns:p14="http://schemas.microsoft.com/office/powerpoint/2010/main" val="351666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73C9-A240-95DF-CE42-14581D44F8C7}"/>
              </a:ext>
            </a:extLst>
          </p:cNvPr>
          <p:cNvSpPr>
            <a:spLocks noGrp="1"/>
          </p:cNvSpPr>
          <p:nvPr>
            <p:ph type="title"/>
          </p:nvPr>
        </p:nvSpPr>
        <p:spPr/>
        <p:txBody>
          <a:bodyPr/>
          <a:lstStyle/>
          <a:p>
            <a:pPr algn="ctr"/>
            <a:r>
              <a:rPr lang="en-US" dirty="0"/>
              <a:t>FGCCT Educational Programs</a:t>
            </a:r>
          </a:p>
        </p:txBody>
      </p:sp>
      <p:sp>
        <p:nvSpPr>
          <p:cNvPr id="3" name="Content Placeholder 2">
            <a:extLst>
              <a:ext uri="{FF2B5EF4-FFF2-40B4-BE49-F238E27FC236}">
                <a16:creationId xmlns:a16="http://schemas.microsoft.com/office/drawing/2014/main" id="{5A5EE138-CABD-8AA3-AF99-AFC7084EAAF0}"/>
              </a:ext>
            </a:extLst>
          </p:cNvPr>
          <p:cNvSpPr>
            <a:spLocks noGrp="1"/>
          </p:cNvSpPr>
          <p:nvPr>
            <p:ph idx="1"/>
          </p:nvPr>
        </p:nvSpPr>
        <p:spPr/>
        <p:txBody>
          <a:bodyPr>
            <a:normAutofit/>
          </a:bodyPr>
          <a:lstStyle/>
          <a:p>
            <a:pPr lvl="3">
              <a:buFont typeface="Wingdings" panose="05000000000000000000" pitchFamily="2" charset="2"/>
              <a:buChar char="Ø"/>
            </a:pPr>
            <a:r>
              <a:rPr lang="en-US" sz="3600" dirty="0"/>
              <a:t>Landscape Design School</a:t>
            </a:r>
          </a:p>
          <a:p>
            <a:pPr lvl="3">
              <a:buFont typeface="Wingdings" panose="05000000000000000000" pitchFamily="2" charset="2"/>
              <a:buChar char="Ø"/>
            </a:pPr>
            <a:r>
              <a:rPr lang="en-US" sz="3600" dirty="0"/>
              <a:t>Environmental School</a:t>
            </a:r>
          </a:p>
          <a:p>
            <a:pPr lvl="3">
              <a:buFont typeface="Wingdings" panose="05000000000000000000" pitchFamily="2" charset="2"/>
              <a:buChar char="Ø"/>
            </a:pPr>
            <a:r>
              <a:rPr lang="en-US" sz="3600" dirty="0"/>
              <a:t>Flower Show School</a:t>
            </a:r>
            <a:endParaRPr lang="en-US" sz="2600" dirty="0"/>
          </a:p>
          <a:p>
            <a:pPr marL="777240" lvl="3" indent="0">
              <a:buNone/>
            </a:pPr>
            <a:r>
              <a:rPr lang="en-US" sz="2600" dirty="0"/>
              <a:t>    Gardening School</a:t>
            </a:r>
            <a:endParaRPr lang="en-US" sz="3600" dirty="0"/>
          </a:p>
        </p:txBody>
      </p:sp>
    </p:spTree>
    <p:extLst>
      <p:ext uri="{BB962C8B-B14F-4D97-AF65-F5344CB8AC3E}">
        <p14:creationId xmlns:p14="http://schemas.microsoft.com/office/powerpoint/2010/main" val="237236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73C9-A240-95DF-CE42-14581D44F8C7}"/>
              </a:ext>
            </a:extLst>
          </p:cNvPr>
          <p:cNvSpPr>
            <a:spLocks noGrp="1"/>
          </p:cNvSpPr>
          <p:nvPr>
            <p:ph type="title"/>
          </p:nvPr>
        </p:nvSpPr>
        <p:spPr>
          <a:xfrm>
            <a:off x="571500" y="368490"/>
            <a:ext cx="11049000" cy="1057160"/>
          </a:xfrm>
        </p:spPr>
        <p:txBody>
          <a:bodyPr/>
          <a:lstStyle/>
          <a:p>
            <a:pPr algn="ctr"/>
            <a:r>
              <a:rPr lang="en-US" dirty="0"/>
              <a:t>FGCCT Awards to GCNH</a:t>
            </a:r>
          </a:p>
        </p:txBody>
      </p:sp>
      <p:sp>
        <p:nvSpPr>
          <p:cNvPr id="6" name="Content Placeholder 5">
            <a:extLst>
              <a:ext uri="{FF2B5EF4-FFF2-40B4-BE49-F238E27FC236}">
                <a16:creationId xmlns:a16="http://schemas.microsoft.com/office/drawing/2014/main" id="{3E453D76-5E7C-9680-F2D0-78CFDC581F76}"/>
              </a:ext>
            </a:extLst>
          </p:cNvPr>
          <p:cNvSpPr>
            <a:spLocks noGrp="1"/>
          </p:cNvSpPr>
          <p:nvPr>
            <p:ph sz="half" idx="1"/>
          </p:nvPr>
        </p:nvSpPr>
        <p:spPr>
          <a:xfrm>
            <a:off x="579447" y="1187355"/>
            <a:ext cx="5181600" cy="4989607"/>
          </a:xfrm>
        </p:spPr>
        <p:txBody>
          <a:bodyPr>
            <a:normAutofit fontScale="85000" lnSpcReduction="10000"/>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Archival Moment Garden Club of New Haven 2023 AWARDS to GCNH  from FGCCT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1934 – Federated Garden Clubs of CT Award for prizewinning design for CT state seal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1956 - Federated Garden Clubs of CT Award for planting plan for New Haven Green and Edgewood Mall 1</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1971 - Federated Garden Clubs of CT Award for Flower Show</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1984 – Awards for historic preservation from National Council of State Garden Clubs and Federated Garden Clubs of CT. Phelps Triangle awarded Landscape Critics Council Award for Excellence in Design by Federated Garden Clubs of CT.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1987 – Mary Stone Garden Therapy Award from National Council of State Garden Clubs and Award of Excellence in Garden Therapy from Federated Garden Clubs of CT</a:t>
            </a:r>
          </a:p>
          <a:p>
            <a:endParaRPr lang="en-US" dirty="0"/>
          </a:p>
        </p:txBody>
      </p:sp>
      <p:sp>
        <p:nvSpPr>
          <p:cNvPr id="7" name="Content Placeholder 6">
            <a:extLst>
              <a:ext uri="{FF2B5EF4-FFF2-40B4-BE49-F238E27FC236}">
                <a16:creationId xmlns:a16="http://schemas.microsoft.com/office/drawing/2014/main" id="{45A65A18-5C4B-259F-7D41-7692F234055B}"/>
              </a:ext>
            </a:extLst>
          </p:cNvPr>
          <p:cNvSpPr>
            <a:spLocks noGrp="1"/>
          </p:cNvSpPr>
          <p:nvPr>
            <p:ph sz="half" idx="2"/>
          </p:nvPr>
        </p:nvSpPr>
        <p:spPr>
          <a:xfrm>
            <a:off x="6447082" y="1296537"/>
            <a:ext cx="5181600" cy="4880425"/>
          </a:xfrm>
        </p:spPr>
        <p:txBody>
          <a:bodyPr>
            <a:normAutofit fontScale="85000" lnSpcReduction="10000"/>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INDIVIDUAL AWARDS – Mrs. Roscoe Suttie 1991 - Ellen Carver Memorial Horticultural Award from the Federated Garden Clubs of CT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Club Certificate of Achievement –  Conservation 2021 The Garden Club of New Haven chose the book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All We Can Save: Truth Courage and Solutions for the Climate Crisis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by A.E. Johnson and K.K Wilkinson for the Conservation Committee to Read. The entire club was invited to read and joined in an inspired review and conversation.</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Club Citations – 2021  Conservation Members of the Garden Club of New Haven have been invited to sign and commit to a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Healthy Yard Pledge.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are committed to managing their gardens and yards while limiting synthetic pesticides, weed killers and fertilizers to improve habitat for native plants and wildlife.</a:t>
            </a:r>
          </a:p>
          <a:p>
            <a:endParaRPr lang="en-US" dirty="0"/>
          </a:p>
        </p:txBody>
      </p:sp>
      <p:sp>
        <p:nvSpPr>
          <p:cNvPr id="5" name="TextBox 4">
            <a:extLst>
              <a:ext uri="{FF2B5EF4-FFF2-40B4-BE49-F238E27FC236}">
                <a16:creationId xmlns:a16="http://schemas.microsoft.com/office/drawing/2014/main" id="{457089AD-108C-96C3-F9E5-172CECA484C1}"/>
              </a:ext>
            </a:extLst>
          </p:cNvPr>
          <p:cNvSpPr txBox="1"/>
          <p:nvPr/>
        </p:nvSpPr>
        <p:spPr>
          <a:xfrm>
            <a:off x="3050275" y="-1461235"/>
            <a:ext cx="6100548" cy="369332"/>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12176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85D5E3-AD40-EBB3-4AEA-9F7A2A473ABF}"/>
              </a:ext>
            </a:extLst>
          </p:cNvPr>
          <p:cNvSpPr txBox="1"/>
          <p:nvPr/>
        </p:nvSpPr>
        <p:spPr>
          <a:xfrm>
            <a:off x="372687" y="0"/>
            <a:ext cx="11446625" cy="6740307"/>
          </a:xfrm>
          <a:prstGeom prst="rect">
            <a:avLst/>
          </a:prstGeom>
          <a:noFill/>
        </p:spPr>
        <p:txBody>
          <a:bodyPr wrap="square">
            <a:spAutoFit/>
          </a:bodyPr>
          <a:lstStyle/>
          <a:p>
            <a:pPr marL="0" marR="0" algn="ctr">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Garden Club of New Haven Archival Moment Narrative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Federated Garden Club of CT (FGCCT)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 February 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[Slide #1: Logos of both GCA and FGCCT]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Overview of GCA and NGC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Zones vs Federations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The Garden Club of New Haven is a member of the Garden Club of America (GCA) and the National Garden Club (NGC). Many clubs are members of both, pay dues to both, and enjoy the benefits of both. The United States is divided into segments under both organizations. In GCA we are in Zone II -comprised of CT and Rhode Island. There are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12 GCA zones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the country.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also members of NGC, as the Federated Garden Clubs of CT.  Under NGC, every state has a Federation of Garden Clubs – each state may title its Federation of clubs slightly differently. Names of the 50 or so Federation Members may vary such 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Federated Garden Clubs of 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Garden Club Federation of PA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Texas Garden Clubs, Inc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50 states each have a garden club Federation, and together they make up the National Garden Club.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Garden Club of New Haven was instrumental in bringing the 12 existing CT garden clubs together to form the Federation. Mrs. John Demarest, who was the first FGCCT president, was a founding member of the Garden Club of New Haven. Over the years, four of the FGCCT’s presidents have been members of our New Haven Club.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[Slide #2: Original Seal of FGCCT]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1934, the GCNH won an award for the design of the original seal of the FGCCT. This was struck in bronze, which didn’t make it easy to use on correspondence.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625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824369-8C77-3619-0BFA-1A9E510E7AB3}"/>
              </a:ext>
            </a:extLst>
          </p:cNvPr>
          <p:cNvSpPr txBox="1"/>
          <p:nvPr/>
        </p:nvSpPr>
        <p:spPr>
          <a:xfrm>
            <a:off x="308810" y="212735"/>
            <a:ext cx="11574379" cy="6432530"/>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[Slide #3: 2 additional seal designs]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 the years there were additional Seals created and used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[Slide #4: today’s seal]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the current logo of the FGCCT.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Federated Garden Clubs of Ct has a Board of Directors comprised of members from 21 of the 117 clubs. The Board meets every other month, usually here at the Ag Station or on Zoom.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Member involvement is always welcome in a wide range of areas. You can review these by looking at Federated Garden Club of CT website under the members area.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address is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www.ctgardenclubs.org</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sign in and password is in your GCNH directory. It includes lots of information about their activities.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of the areas of particular strength and involvement include: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[Slide #5: Youth Activities]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Every club in the Federation may establish a Youth Garden Club, and many do.  Activities include seed saving, Community gardens, food banks, 4H, Future Farmers of America, Scouts, and Master Gardeners, to name a few. Garden clubs go into schools to help start pollinator gardens, vegetable and flower gardens, therapy gardens and they also teach farm to table. We believe in this very strongly as once you involve a child or teen in a garden you have them looking at our earth in a more thoughtful way forever.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Scholarships </a:t>
            </a:r>
            <a:r>
              <a:rPr lang="en-US" sz="1800" dirty="0">
                <a:effectLst/>
                <a:latin typeface="Calibri" panose="020F0502020204030204" pitchFamily="34" charset="0"/>
                <a:ea typeface="Calibri" panose="020F0502020204030204" pitchFamily="34" charset="0"/>
                <a:cs typeface="Times New Roman" panose="02020603050405020304" pitchFamily="18" charset="0"/>
              </a:rPr>
              <a:t>are awarded to high school students, college students, Ag station summer interns and NGC school attendees with focuses on garden, environmental, landscaping or community improvement plans or projects.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National Blue Star Memorial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pays tribute to all men and women who have served, serve now or will serve in US Armed Forces. FGCCT has 15 Blue Star memorials in 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215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016E3D-56A9-C161-30D8-195DAAF51083}"/>
              </a:ext>
            </a:extLst>
          </p:cNvPr>
          <p:cNvSpPr txBox="1"/>
          <p:nvPr/>
        </p:nvSpPr>
        <p:spPr>
          <a:xfrm>
            <a:off x="0" y="197346"/>
            <a:ext cx="12192000" cy="6463308"/>
          </a:xfrm>
          <a:prstGeom prst="rect">
            <a:avLst/>
          </a:prstGeom>
          <a:noFill/>
        </p:spPr>
        <p:txBody>
          <a:bodyPr wrap="square">
            <a:spAutoFit/>
          </a:bodyPr>
          <a:lstStyle/>
          <a:p>
            <a:pPr marL="0" marR="0">
              <a:spcBef>
                <a:spcPts val="0"/>
              </a:spcBef>
              <a:spcAft>
                <a:spcPts val="0"/>
              </a:spcAft>
            </a:pPr>
            <a:r>
              <a:rPr lang="en-US" sz="1800" u="sng">
                <a:effectLst/>
                <a:latin typeface="Calibri" panose="020F0502020204030204" pitchFamily="34" charset="0"/>
                <a:ea typeface="Calibri" panose="020F0502020204030204" pitchFamily="34" charset="0"/>
                <a:cs typeface="Times New Roman" panose="02020603050405020304" pitchFamily="18" charset="0"/>
              </a:rPr>
              <a:t>[Slide #6: FGCCT Tours. </a:t>
            </a:r>
            <a:r>
              <a:rPr lang="en-US" sz="1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https://ctgardenclubs.org/events-overview/tours/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FGCCT offers its members 6-8 tours a year. They focus on gardens, landscaping, history, architecture, flower shows and of course, great food.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as we begin to venture out again, Savannah and the low country is in April, Alaska is in August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Le Marche, Italy is later in the fall. In 2023 we are working on private garden and birding tour in Costa Rico, the Charleston Home and Gardens tour, Madeira Flower Show, a Hudson Valley trip, Nova Scotia in late August, South Africa in November and a 3 night trip to Longwood Gardens for the Christmas time.  These trips are developed for our members, family, and friends and give us all opportunities to get to know each other and travel together as a small group. It’s always fun, friendly, and fairly priced.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[Slide #7: Publications]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The CF News: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the CT Federated Garden Clubs </a:t>
            </a:r>
            <a:r>
              <a:rPr lang="en-US" sz="1800" dirty="0">
                <a:effectLst/>
                <a:latin typeface="Calibri" panose="020F0502020204030204" pitchFamily="34" charset="0"/>
                <a:ea typeface="Calibri" panose="020F0502020204030204" pitchFamily="34" charset="0"/>
                <a:cs typeface="Times New Roman (Body CS)"/>
              </a:rPr>
              <a:t>newsletter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goes by email to every Federated garden club member. The news comes out every other month and provides a variety of information and a calendar of events from many of our clubs.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national magazine,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The National Gardener</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available free on the NGC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www.gardenclub.org</a:t>
            </a:r>
            <a:r>
              <a:rPr lang="en-US" sz="1800" dirty="0">
                <a:effectLst/>
                <a:latin typeface="Calibri" panose="020F0502020204030204" pitchFamily="34" charset="0"/>
                <a:ea typeface="Calibri" panose="020F0502020204030204" pitchFamily="34" charset="0"/>
                <a:cs typeface="Times New Roman" panose="02020603050405020304" pitchFamily="18" charset="0"/>
              </a:rPr>
              <a:t> under member resources.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the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NGC Keeping in Touch</a:t>
            </a:r>
            <a:r>
              <a:rPr lang="en-US" sz="1800" dirty="0">
                <a:effectLst/>
                <a:latin typeface="Calibri" panose="020F0502020204030204" pitchFamily="34" charset="0"/>
                <a:ea typeface="Calibri" panose="020F0502020204030204" pitchFamily="34" charset="0"/>
                <a:cs typeface="Times New Roman" panose="02020603050405020304" pitchFamily="18" charset="0"/>
              </a:rPr>
              <a:t> newsletter, about local and national matters, schools, achievements, and special events, which brings you up to speed between the quarterly editions of the National Gardener.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there is the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New</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England Newsletter “Northern Exposure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well as the FGCCT Annual Report.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of these publications help to connect us to opportunities, updates on issues, as well as special events, which are open to all members.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[Slide #8: Meetings]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Spring Annual Convention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 member club and the Fall Board meeting at NGC headquarters in the NGC owned building adjacent to the St Louis Botanical Gardens. Any garden club member may attend these events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33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A85804-76ED-2B51-6AB4-5C9FD0848441}"/>
              </a:ext>
            </a:extLst>
          </p:cNvPr>
          <p:cNvSpPr txBox="1"/>
          <p:nvPr/>
        </p:nvSpPr>
        <p:spPr>
          <a:xfrm>
            <a:off x="168442" y="0"/>
            <a:ext cx="12192000" cy="6740307"/>
          </a:xfrm>
          <a:prstGeom prst="rect">
            <a:avLst/>
          </a:prstGeom>
          <a:noFill/>
        </p:spPr>
        <p:txBody>
          <a:bodyPr wrap="square">
            <a:spAutoFit/>
          </a:bodyPr>
          <a:lstStyle/>
          <a:p>
            <a:pPr marR="0" lvl="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CT Awards Day</a:t>
            </a:r>
            <a:r>
              <a:rPr lang="en-US" sz="1800" dirty="0">
                <a:effectLst/>
                <a:latin typeface="Calibri" panose="020F0502020204030204" pitchFamily="34" charset="0"/>
                <a:ea typeface="Calibri" panose="020F0502020204030204" pitchFamily="34" charset="0"/>
                <a:cs typeface="Times New Roman" panose="02020603050405020304" pitchFamily="18" charset="0"/>
              </a:rPr>
              <a:t> – many, many clubs and members receive awards in a number of areas ranging from civic beautification to youth involvement to highway markers to environmental activism, education, pollinator pathways, conservation efforts and horticulture therapy. This luncheon is open to everyone.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Annual luncheon</a:t>
            </a:r>
            <a:r>
              <a:rPr lang="en-US" sz="1800" dirty="0">
                <a:effectLst/>
                <a:latin typeface="Calibri" panose="020F0502020204030204" pitchFamily="34" charset="0"/>
                <a:ea typeface="Calibri" panose="020F0502020204030204" pitchFamily="34" charset="0"/>
                <a:cs typeface="Times New Roman" panose="02020603050405020304" pitchFamily="18" charset="0"/>
              </a:rPr>
              <a:t> – always a fabulous speaker, special presentations such as a design challenge or chrysanthemum contest, and good venders with all sorts of garden items from tools to containers to perennials. It’s open to all members.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Presidents Day</a:t>
            </a:r>
            <a:r>
              <a:rPr lang="en-US" sz="1800" dirty="0">
                <a:effectLst/>
                <a:latin typeface="Calibri" panose="020F0502020204030204" pitchFamily="34" charset="0"/>
                <a:ea typeface="Calibri" panose="020F0502020204030204" pitchFamily="34" charset="0"/>
                <a:cs typeface="Times New Roman" panose="02020603050405020304" pitchFamily="18" charset="0"/>
              </a:rPr>
              <a:t> – all club presidents get together for a day of learning about new NGC offerings, retain members, learning opportunities.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FGCCT BOD</a:t>
            </a:r>
            <a:r>
              <a:rPr lang="en-US" sz="1800" dirty="0">
                <a:effectLst/>
                <a:latin typeface="Calibri" panose="020F0502020204030204" pitchFamily="34" charset="0"/>
                <a:ea typeface="Calibri" panose="020F0502020204030204" pitchFamily="34" charset="0"/>
                <a:cs typeface="Times New Roman" panose="02020603050405020304" pitchFamily="18" charset="0"/>
              </a:rPr>
              <a:t> Bi-monthly meeting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New England Annual Symposium</a:t>
            </a:r>
            <a:r>
              <a:rPr lang="en-US" sz="1800" dirty="0">
                <a:effectLst/>
                <a:latin typeface="Calibri" panose="020F0502020204030204" pitchFamily="34" charset="0"/>
                <a:ea typeface="Calibri" panose="020F0502020204030204" pitchFamily="34" charset="0"/>
                <a:cs typeface="Times New Roman" panose="02020603050405020304" pitchFamily="18" charset="0"/>
              </a:rPr>
              <a:t> – where you will hear from sister states, and they also have a flower show.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[Slide #9: Education Programs]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National Garden Club’s education courses offer a unique opportunity to its members. These schools are: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Gardening School, </a:t>
            </a: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Landscape Design School, </a:t>
            </a: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Environmental School </a:t>
            </a: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Flower Show School. </a:t>
            </a: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Garden, Landscape and Environmental Schools offers 10 hours of classroom and field trip education, as a series of 4 courses, which may be taken in any order over 4 years, one segment each year.  All states are encouraged to offer these schools, and I’m proud to say that Federated Garden Clubs of CT is one of the few states that offers all 4 schools every year. This is no small feat!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four of these schools lead to certification or accreditation in each area of study. The instructors are all NGC approved and are recognized experts in their fields.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visit the FGCCT website to get more information about these classes.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016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57E9DD-D631-92A1-F6DC-712B98DB6553}"/>
              </a:ext>
            </a:extLst>
          </p:cNvPr>
          <p:cNvSpPr>
            <a:spLocks noGrp="1"/>
          </p:cNvSpPr>
          <p:nvPr>
            <p:ph type="title"/>
          </p:nvPr>
        </p:nvSpPr>
        <p:spPr>
          <a:xfrm>
            <a:off x="571500" y="166255"/>
            <a:ext cx="11049000" cy="1909433"/>
          </a:xfrm>
        </p:spPr>
        <p:txBody>
          <a:bodyPr>
            <a:normAutofit/>
          </a:bodyPr>
          <a:lstStyle/>
          <a:p>
            <a:pPr algn="ctr"/>
            <a:r>
              <a:rPr lang="en-US" dirty="0"/>
              <a:t>Award Winning Initial Seal of FGCCT 1930, Designed by Garden Club of New Haven</a:t>
            </a:r>
          </a:p>
        </p:txBody>
      </p:sp>
      <p:sp>
        <p:nvSpPr>
          <p:cNvPr id="6" name="Content Placeholder 5">
            <a:extLst>
              <a:ext uri="{FF2B5EF4-FFF2-40B4-BE49-F238E27FC236}">
                <a16:creationId xmlns:a16="http://schemas.microsoft.com/office/drawing/2014/main" id="{DFD860E7-C992-172A-664B-A4AEF8429996}"/>
              </a:ext>
            </a:extLst>
          </p:cNvPr>
          <p:cNvSpPr>
            <a:spLocks noGrp="1"/>
          </p:cNvSpPr>
          <p:nvPr>
            <p:ph idx="1"/>
          </p:nvPr>
        </p:nvSpPr>
        <p:spPr/>
        <p:txBody>
          <a:bodyPr/>
          <a:lstStyle/>
          <a:p>
            <a:r>
              <a:rPr lang="en-US" dirty="0"/>
              <a:t>Bronze seal</a:t>
            </a:r>
          </a:p>
        </p:txBody>
      </p:sp>
      <p:pic>
        <p:nvPicPr>
          <p:cNvPr id="3" name="Picture 2">
            <a:extLst>
              <a:ext uri="{FF2B5EF4-FFF2-40B4-BE49-F238E27FC236}">
                <a16:creationId xmlns:a16="http://schemas.microsoft.com/office/drawing/2014/main" id="{18B8D372-5DF1-81BE-D1B8-116134E51A8F}"/>
              </a:ext>
            </a:extLst>
          </p:cNvPr>
          <p:cNvPicPr>
            <a:picLocks noChangeAspect="1"/>
          </p:cNvPicPr>
          <p:nvPr/>
        </p:nvPicPr>
        <p:blipFill>
          <a:blip r:embed="rId2"/>
          <a:stretch>
            <a:fillRect/>
          </a:stretch>
        </p:blipFill>
        <p:spPr>
          <a:xfrm>
            <a:off x="4748854" y="2218450"/>
            <a:ext cx="3480745" cy="3609143"/>
          </a:xfrm>
          <a:prstGeom prst="rect">
            <a:avLst/>
          </a:prstGeom>
        </p:spPr>
      </p:pic>
    </p:spTree>
    <p:extLst>
      <p:ext uri="{BB962C8B-B14F-4D97-AF65-F5344CB8AC3E}">
        <p14:creationId xmlns:p14="http://schemas.microsoft.com/office/powerpoint/2010/main" val="364132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57E9DD-D631-92A1-F6DC-712B98DB6553}"/>
              </a:ext>
            </a:extLst>
          </p:cNvPr>
          <p:cNvSpPr>
            <a:spLocks noGrp="1"/>
          </p:cNvSpPr>
          <p:nvPr>
            <p:ph type="title"/>
          </p:nvPr>
        </p:nvSpPr>
        <p:spPr/>
        <p:txBody>
          <a:bodyPr/>
          <a:lstStyle/>
          <a:p>
            <a:pPr algn="ctr"/>
            <a:r>
              <a:rPr lang="en-US" dirty="0"/>
              <a:t>Several other logos of FGCCT</a:t>
            </a:r>
          </a:p>
        </p:txBody>
      </p:sp>
      <p:pic>
        <p:nvPicPr>
          <p:cNvPr id="14" name="Content Placeholder 13">
            <a:extLst>
              <a:ext uri="{FF2B5EF4-FFF2-40B4-BE49-F238E27FC236}">
                <a16:creationId xmlns:a16="http://schemas.microsoft.com/office/drawing/2014/main" id="{ABDCA21B-2122-A3BF-0F96-256D7314531A}"/>
              </a:ext>
            </a:extLst>
          </p:cNvPr>
          <p:cNvPicPr>
            <a:picLocks noGrp="1" noChangeAspect="1"/>
          </p:cNvPicPr>
          <p:nvPr>
            <p:ph idx="1"/>
          </p:nvPr>
        </p:nvPicPr>
        <p:blipFill>
          <a:blip r:embed="rId2"/>
          <a:stretch>
            <a:fillRect/>
          </a:stretch>
        </p:blipFill>
        <p:spPr>
          <a:xfrm>
            <a:off x="4609306" y="2361406"/>
            <a:ext cx="2984500" cy="3340100"/>
          </a:xfrm>
          <a:prstGeom prst="rect">
            <a:avLst/>
          </a:prstGeom>
        </p:spPr>
      </p:pic>
    </p:spTree>
    <p:extLst>
      <p:ext uri="{BB962C8B-B14F-4D97-AF65-F5344CB8AC3E}">
        <p14:creationId xmlns:p14="http://schemas.microsoft.com/office/powerpoint/2010/main" val="2892411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B9E4-C2BB-6D23-BF79-9C9B773003E6}"/>
              </a:ext>
            </a:extLst>
          </p:cNvPr>
          <p:cNvSpPr>
            <a:spLocks noGrp="1"/>
          </p:cNvSpPr>
          <p:nvPr>
            <p:ph type="title"/>
          </p:nvPr>
        </p:nvSpPr>
        <p:spPr/>
        <p:txBody>
          <a:bodyPr/>
          <a:lstStyle/>
          <a:p>
            <a:r>
              <a:rPr lang="en-US" dirty="0"/>
              <a:t>Federated Garden Clubs of CT website</a:t>
            </a:r>
          </a:p>
        </p:txBody>
      </p:sp>
      <p:sp>
        <p:nvSpPr>
          <p:cNvPr id="3" name="Content Placeholder 2">
            <a:extLst>
              <a:ext uri="{FF2B5EF4-FFF2-40B4-BE49-F238E27FC236}">
                <a16:creationId xmlns:a16="http://schemas.microsoft.com/office/drawing/2014/main" id="{AE0C6D10-8B99-3134-4945-401AFB1ED983}"/>
              </a:ext>
            </a:extLst>
          </p:cNvPr>
          <p:cNvSpPr>
            <a:spLocks noGrp="1"/>
          </p:cNvSpPr>
          <p:nvPr>
            <p:ph idx="1"/>
          </p:nvPr>
        </p:nvSpPr>
        <p:spPr/>
        <p:txBody>
          <a:bodyPr/>
          <a:lstStyle/>
          <a:p>
            <a:endParaRPr lang="en-US" dirty="0"/>
          </a:p>
          <a:p>
            <a:pPr marL="0" indent="0">
              <a:buNone/>
            </a:pPr>
            <a:r>
              <a:rPr lang="en-US" dirty="0"/>
              <a:t>All members of Federated Garden Clubs have access to the members section of the website. The address is </a:t>
            </a:r>
            <a:r>
              <a:rPr lang="en-US" dirty="0">
                <a:hlinkClick r:id="rId2"/>
              </a:rPr>
              <a:t>www.ctgardenclubs.org</a:t>
            </a:r>
            <a:endParaRPr lang="en-US" dirty="0"/>
          </a:p>
          <a:p>
            <a:pPr marL="0" indent="0">
              <a:buNone/>
            </a:pPr>
            <a:r>
              <a:rPr lang="en-US" dirty="0"/>
              <a:t>The user name is FGCCT</a:t>
            </a:r>
          </a:p>
          <a:p>
            <a:pPr marL="0" indent="0">
              <a:buNone/>
            </a:pPr>
            <a:r>
              <a:rPr lang="en-US" dirty="0"/>
              <a:t>The password is </a:t>
            </a:r>
            <a:r>
              <a:rPr lang="en-US" dirty="0" err="1"/>
              <a:t>Charteroak</a:t>
            </a:r>
            <a:r>
              <a:rPr lang="en-US" dirty="0"/>
              <a:t>*2022</a:t>
            </a:r>
          </a:p>
          <a:p>
            <a:pPr marL="0" indent="0">
              <a:buNone/>
            </a:pPr>
            <a:endParaRPr lang="en-US" dirty="0"/>
          </a:p>
        </p:txBody>
      </p:sp>
    </p:spTree>
    <p:extLst>
      <p:ext uri="{BB962C8B-B14F-4D97-AF65-F5344CB8AC3E}">
        <p14:creationId xmlns:p14="http://schemas.microsoft.com/office/powerpoint/2010/main" val="844122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73C9-A240-95DF-CE42-14581D44F8C7}"/>
              </a:ext>
            </a:extLst>
          </p:cNvPr>
          <p:cNvSpPr>
            <a:spLocks noGrp="1"/>
          </p:cNvSpPr>
          <p:nvPr>
            <p:ph type="title"/>
          </p:nvPr>
        </p:nvSpPr>
        <p:spPr/>
        <p:txBody>
          <a:bodyPr/>
          <a:lstStyle/>
          <a:p>
            <a:pPr algn="ctr"/>
            <a:r>
              <a:rPr lang="en-US" dirty="0"/>
              <a:t>Activities of FGCCT</a:t>
            </a:r>
          </a:p>
        </p:txBody>
      </p:sp>
      <p:sp>
        <p:nvSpPr>
          <p:cNvPr id="3" name="Content Placeholder 2">
            <a:extLst>
              <a:ext uri="{FF2B5EF4-FFF2-40B4-BE49-F238E27FC236}">
                <a16:creationId xmlns:a16="http://schemas.microsoft.com/office/drawing/2014/main" id="{5A5EE138-CABD-8AA3-AF99-AFC7084EAAF0}"/>
              </a:ext>
            </a:extLst>
          </p:cNvPr>
          <p:cNvSpPr>
            <a:spLocks noGrp="1"/>
          </p:cNvSpPr>
          <p:nvPr>
            <p:ph idx="1"/>
          </p:nvPr>
        </p:nvSpPr>
        <p:spPr>
          <a:xfrm>
            <a:off x="674710" y="2074372"/>
            <a:ext cx="11059811" cy="2988695"/>
          </a:xfrm>
        </p:spPr>
        <p:txBody>
          <a:bodyPr>
            <a:normAutofit/>
          </a:bodyPr>
          <a:lstStyle/>
          <a:p>
            <a:pPr lvl="3">
              <a:buFont typeface="Wingdings" panose="05000000000000000000" pitchFamily="2" charset="2"/>
              <a:buChar char="Ø"/>
            </a:pPr>
            <a:r>
              <a:rPr lang="en-US" sz="3600" dirty="0"/>
              <a:t>Youth Activities gardens, growing food, Scholarships for college students </a:t>
            </a:r>
          </a:p>
          <a:p>
            <a:pPr lvl="3">
              <a:buFont typeface="Wingdings" panose="05000000000000000000" pitchFamily="2" charset="2"/>
              <a:buChar char="Ø"/>
            </a:pPr>
            <a:r>
              <a:rPr lang="en-US" sz="3600" dirty="0"/>
              <a:t>National Blue Star Memorial honoring veterans</a:t>
            </a:r>
          </a:p>
          <a:p>
            <a:pPr lvl="3">
              <a:buFont typeface="Wingdings" panose="05000000000000000000" pitchFamily="2" charset="2"/>
              <a:buChar char="Ø"/>
            </a:pPr>
            <a:endParaRPr lang="en-US" sz="3600" dirty="0"/>
          </a:p>
          <a:p>
            <a:pPr lvl="3">
              <a:buFont typeface="Wingdings" panose="05000000000000000000" pitchFamily="2" charset="2"/>
              <a:buChar char="Ø"/>
            </a:pPr>
            <a:endParaRPr lang="en-US" sz="3600" dirty="0"/>
          </a:p>
        </p:txBody>
      </p:sp>
    </p:spTree>
    <p:extLst>
      <p:ext uri="{BB962C8B-B14F-4D97-AF65-F5344CB8AC3E}">
        <p14:creationId xmlns:p14="http://schemas.microsoft.com/office/powerpoint/2010/main" val="379969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C264D-4856-1721-1E7E-DF5AE2D773ED}"/>
              </a:ext>
            </a:extLst>
          </p:cNvPr>
          <p:cNvSpPr>
            <a:spLocks noGrp="1"/>
          </p:cNvSpPr>
          <p:nvPr>
            <p:ph type="title"/>
          </p:nvPr>
        </p:nvSpPr>
        <p:spPr/>
        <p:txBody>
          <a:bodyPr/>
          <a:lstStyle/>
          <a:p>
            <a:r>
              <a:rPr lang="en-US" dirty="0"/>
              <a:t>Youth planting activities</a:t>
            </a:r>
          </a:p>
        </p:txBody>
      </p:sp>
      <p:pic>
        <p:nvPicPr>
          <p:cNvPr id="4098" name="Picture 2" descr="teens planting trees">
            <a:extLst>
              <a:ext uri="{FF2B5EF4-FFF2-40B4-BE49-F238E27FC236}">
                <a16:creationId xmlns:a16="http://schemas.microsoft.com/office/drawing/2014/main" id="{43BE02CE-EFFE-EDAE-762E-145B4E9098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8067" y="2076450"/>
            <a:ext cx="6766978" cy="391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64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3141-75D8-E1F0-277E-E6AF0EAD1741}"/>
              </a:ext>
            </a:extLst>
          </p:cNvPr>
          <p:cNvSpPr>
            <a:spLocks noGrp="1"/>
          </p:cNvSpPr>
          <p:nvPr>
            <p:ph type="title"/>
          </p:nvPr>
        </p:nvSpPr>
        <p:spPr/>
        <p:txBody>
          <a:bodyPr/>
          <a:lstStyle/>
          <a:p>
            <a:r>
              <a:rPr lang="en-US" dirty="0"/>
              <a:t>Blue Star Memorials</a:t>
            </a:r>
          </a:p>
        </p:txBody>
      </p:sp>
      <p:pic>
        <p:nvPicPr>
          <p:cNvPr id="5124" name="Picture 4">
            <a:extLst>
              <a:ext uri="{FF2B5EF4-FFF2-40B4-BE49-F238E27FC236}">
                <a16:creationId xmlns:a16="http://schemas.microsoft.com/office/drawing/2014/main" id="{33C451AB-2B76-C4AE-9E69-37B3DC04FA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0304" y="1773390"/>
            <a:ext cx="4558353" cy="439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75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73C9-A240-95DF-CE42-14581D44F8C7}"/>
              </a:ext>
            </a:extLst>
          </p:cNvPr>
          <p:cNvSpPr>
            <a:spLocks noGrp="1"/>
          </p:cNvSpPr>
          <p:nvPr>
            <p:ph type="title"/>
          </p:nvPr>
        </p:nvSpPr>
        <p:spPr>
          <a:xfrm>
            <a:off x="836908" y="689290"/>
            <a:ext cx="10783592" cy="876040"/>
          </a:xfrm>
        </p:spPr>
        <p:txBody>
          <a:bodyPr/>
          <a:lstStyle/>
          <a:p>
            <a:pPr algn="ctr"/>
            <a:r>
              <a:rPr lang="en-US" dirty="0"/>
              <a:t>Tour Activities of FGCCT</a:t>
            </a:r>
          </a:p>
        </p:txBody>
      </p:sp>
      <p:sp>
        <p:nvSpPr>
          <p:cNvPr id="3" name="Content Placeholder 2">
            <a:extLst>
              <a:ext uri="{FF2B5EF4-FFF2-40B4-BE49-F238E27FC236}">
                <a16:creationId xmlns:a16="http://schemas.microsoft.com/office/drawing/2014/main" id="{5A5EE138-CABD-8AA3-AF99-AFC7084EAAF0}"/>
              </a:ext>
            </a:extLst>
          </p:cNvPr>
          <p:cNvSpPr>
            <a:spLocks noGrp="1"/>
          </p:cNvSpPr>
          <p:nvPr>
            <p:ph idx="1"/>
          </p:nvPr>
        </p:nvSpPr>
        <p:spPr>
          <a:xfrm>
            <a:off x="571499" y="1371599"/>
            <a:ext cx="11059811" cy="5091545"/>
          </a:xfrm>
        </p:spPr>
        <p:txBody>
          <a:bodyPr>
            <a:normAutofit fontScale="92500" lnSpcReduction="10000"/>
          </a:bodyPr>
          <a:lstStyle/>
          <a:p>
            <a:pPr marL="0" indent="0">
              <a:buNone/>
            </a:pPr>
            <a:r>
              <a:rPr lang="en-US" sz="2400" dirty="0"/>
              <a:t>FGCCT offers 6-8 tours every year to members, with a focus on gardens, landscaping, history, architecture, flower shows and great food! </a:t>
            </a:r>
          </a:p>
          <a:p>
            <a:pPr marL="0" indent="0">
              <a:buNone/>
            </a:pPr>
            <a:r>
              <a:rPr lang="en-US" sz="2400" dirty="0">
                <a:hlinkClick r:id="rId2"/>
              </a:rPr>
              <a:t>www.ctgardenclubs.org/events-overview/tours/</a:t>
            </a:r>
            <a:r>
              <a:rPr lang="en-US" sz="2400" dirty="0"/>
              <a:t>      Kathy   </a:t>
            </a:r>
            <a:r>
              <a:rPr lang="en-US" sz="2400" dirty="0" err="1"/>
              <a:t>tours@ctgardenclubs.org</a:t>
            </a:r>
            <a:endParaRPr lang="en-US" sz="2400" dirty="0"/>
          </a:p>
          <a:p>
            <a:pPr marL="0" indent="0">
              <a:buNone/>
            </a:pPr>
            <a:r>
              <a:rPr lang="en-US" sz="2400" dirty="0"/>
              <a:t>Scheduled tours:</a:t>
            </a:r>
          </a:p>
          <a:p>
            <a:pPr marL="0" indent="0">
              <a:buNone/>
            </a:pPr>
            <a:r>
              <a:rPr lang="en-US" sz="2400" dirty="0"/>
              <a:t>        Charleston – March 2023</a:t>
            </a:r>
          </a:p>
          <a:p>
            <a:pPr marL="0" indent="0">
              <a:buNone/>
            </a:pPr>
            <a:r>
              <a:rPr lang="en-US" sz="2400" dirty="0"/>
              <a:t>        Madrid y Andalusia May 2023</a:t>
            </a:r>
          </a:p>
          <a:p>
            <a:pPr marL="502920" lvl="2" indent="0">
              <a:buNone/>
            </a:pPr>
            <a:r>
              <a:rPr lang="en-US" sz="2400" dirty="0"/>
              <a:t>Gardens of the Hudson  June 2023</a:t>
            </a:r>
          </a:p>
          <a:p>
            <a:pPr marL="502920" lvl="2" indent="0">
              <a:buNone/>
            </a:pPr>
            <a:r>
              <a:rPr lang="en-US" sz="2400" dirty="0"/>
              <a:t> Le Marche, Italy – August 2023</a:t>
            </a:r>
          </a:p>
          <a:p>
            <a:pPr marL="502920" lvl="2" indent="0">
              <a:buNone/>
            </a:pPr>
            <a:r>
              <a:rPr lang="en-US" sz="2400" dirty="0"/>
              <a:t>Nova Scotia &amp; Prince Edward Island  August 2023</a:t>
            </a:r>
          </a:p>
          <a:p>
            <a:pPr marL="502920" lvl="2" indent="0">
              <a:buNone/>
            </a:pPr>
            <a:r>
              <a:rPr lang="en-US" sz="2400" dirty="0"/>
              <a:t>South Africa &amp; Victoria Falls November 2023</a:t>
            </a:r>
          </a:p>
          <a:p>
            <a:pPr marL="502920" lvl="2" indent="0">
              <a:buNone/>
            </a:pPr>
            <a:r>
              <a:rPr lang="en-US" sz="2400" dirty="0"/>
              <a:t>Galapagos January 2024</a:t>
            </a:r>
          </a:p>
          <a:p>
            <a:pPr lvl="2"/>
            <a:endParaRPr lang="en-US" dirty="0"/>
          </a:p>
          <a:p>
            <a:pPr lvl="2"/>
            <a:endParaRPr lang="en-US" dirty="0"/>
          </a:p>
        </p:txBody>
      </p:sp>
    </p:spTree>
    <p:extLst>
      <p:ext uri="{BB962C8B-B14F-4D97-AF65-F5344CB8AC3E}">
        <p14:creationId xmlns:p14="http://schemas.microsoft.com/office/powerpoint/2010/main" val="67951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73C9-A240-95DF-CE42-14581D44F8C7}"/>
              </a:ext>
            </a:extLst>
          </p:cNvPr>
          <p:cNvSpPr>
            <a:spLocks noGrp="1"/>
          </p:cNvSpPr>
          <p:nvPr>
            <p:ph type="title"/>
          </p:nvPr>
        </p:nvSpPr>
        <p:spPr/>
        <p:txBody>
          <a:bodyPr/>
          <a:lstStyle/>
          <a:p>
            <a:pPr algn="ctr"/>
            <a:r>
              <a:rPr lang="en-US" dirty="0"/>
              <a:t>FGCCT Publications</a:t>
            </a:r>
          </a:p>
        </p:txBody>
      </p:sp>
      <p:sp>
        <p:nvSpPr>
          <p:cNvPr id="3" name="Content Placeholder 2">
            <a:extLst>
              <a:ext uri="{FF2B5EF4-FFF2-40B4-BE49-F238E27FC236}">
                <a16:creationId xmlns:a16="http://schemas.microsoft.com/office/drawing/2014/main" id="{5A5EE138-CABD-8AA3-AF99-AFC7084EAAF0}"/>
              </a:ext>
            </a:extLst>
          </p:cNvPr>
          <p:cNvSpPr>
            <a:spLocks noGrp="1"/>
          </p:cNvSpPr>
          <p:nvPr>
            <p:ph idx="1"/>
          </p:nvPr>
        </p:nvSpPr>
        <p:spPr/>
        <p:txBody>
          <a:bodyPr>
            <a:normAutofit lnSpcReduction="10000"/>
          </a:bodyPr>
          <a:lstStyle/>
          <a:p>
            <a:pPr marL="0" indent="0">
              <a:buNone/>
            </a:pPr>
            <a:r>
              <a:rPr lang="en-US" sz="2800" dirty="0"/>
              <a:t>FGCCT and NGC offer its Members a variety of publications:</a:t>
            </a:r>
          </a:p>
          <a:p>
            <a:pPr lvl="1">
              <a:buFont typeface="Wingdings" panose="05000000000000000000" pitchFamily="2" charset="2"/>
              <a:buChar char="Ø"/>
            </a:pPr>
            <a:r>
              <a:rPr lang="en-US" sz="2800" dirty="0"/>
              <a:t>The CF News</a:t>
            </a:r>
          </a:p>
          <a:p>
            <a:pPr lvl="1">
              <a:buFont typeface="Wingdings" panose="05000000000000000000" pitchFamily="2" charset="2"/>
              <a:buChar char="Ø"/>
            </a:pPr>
            <a:r>
              <a:rPr lang="en-US" sz="2800" dirty="0"/>
              <a:t>The National Gardener</a:t>
            </a:r>
          </a:p>
          <a:p>
            <a:pPr lvl="1">
              <a:buFont typeface="Wingdings" panose="05000000000000000000" pitchFamily="2" charset="2"/>
              <a:buChar char="Ø"/>
            </a:pPr>
            <a:r>
              <a:rPr lang="en-US" sz="2800" dirty="0"/>
              <a:t>NGC Keeping in Touch newsletter</a:t>
            </a:r>
          </a:p>
          <a:p>
            <a:pPr lvl="1">
              <a:buFont typeface="Wingdings" panose="05000000000000000000" pitchFamily="2" charset="2"/>
              <a:buChar char="Ø"/>
            </a:pPr>
            <a:r>
              <a:rPr lang="en-US" sz="2800" dirty="0"/>
              <a:t>New England Newsletter “Northern Exposure”</a:t>
            </a:r>
          </a:p>
          <a:p>
            <a:pPr marL="228600" lvl="1" indent="0">
              <a:buNone/>
            </a:pPr>
            <a:endParaRPr lang="en-US" sz="2800" dirty="0"/>
          </a:p>
          <a:p>
            <a:pPr marL="0" indent="0">
              <a:buNone/>
            </a:pPr>
            <a:r>
              <a:rPr lang="en-US" dirty="0"/>
              <a:t> </a:t>
            </a:r>
          </a:p>
          <a:p>
            <a:pPr lvl="2"/>
            <a:endParaRPr lang="en-US" dirty="0"/>
          </a:p>
          <a:p>
            <a:pPr lvl="2"/>
            <a:endParaRPr lang="en-US" dirty="0"/>
          </a:p>
        </p:txBody>
      </p:sp>
    </p:spTree>
    <p:extLst>
      <p:ext uri="{BB962C8B-B14F-4D97-AF65-F5344CB8AC3E}">
        <p14:creationId xmlns:p14="http://schemas.microsoft.com/office/powerpoint/2010/main" val="602718137"/>
      </p:ext>
    </p:extLst>
  </p:cSld>
  <p:clrMapOvr>
    <a:masterClrMapping/>
  </p:clrMapOvr>
</p:sld>
</file>

<file path=ppt/theme/theme1.xml><?xml version="1.0" encoding="utf-8"?>
<a:theme xmlns:a="http://schemas.openxmlformats.org/drawingml/2006/main" name="AlignmentVTI">
  <a:themeElements>
    <a:clrScheme name="Alignment">
      <a:dk1>
        <a:sysClr val="windowText" lastClr="000000"/>
      </a:dk1>
      <a:lt1>
        <a:sysClr val="window" lastClr="FFFFFF"/>
      </a:lt1>
      <a:dk2>
        <a:srgbClr val="3B3D38"/>
      </a:dk2>
      <a:lt2>
        <a:srgbClr val="F7F2EE"/>
      </a:lt2>
      <a:accent1>
        <a:srgbClr val="928A63"/>
      </a:accent1>
      <a:accent2>
        <a:srgbClr val="B57B6B"/>
      </a:accent2>
      <a:accent3>
        <a:srgbClr val="9E8484"/>
      </a:accent3>
      <a:accent4>
        <a:srgbClr val="7C8A75"/>
      </a:accent4>
      <a:accent5>
        <a:srgbClr val="8C8578"/>
      </a:accent5>
      <a:accent6>
        <a:srgbClr val="A18563"/>
      </a:accent6>
      <a:hlink>
        <a:srgbClr val="B57B6B"/>
      </a:hlink>
      <a:folHlink>
        <a:srgbClr val="7C8A75"/>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docProps/app.xml><?xml version="1.0" encoding="utf-8"?>
<Properties xmlns="http://schemas.openxmlformats.org/officeDocument/2006/extended-properties" xmlns:vt="http://schemas.openxmlformats.org/officeDocument/2006/docPropsVTypes">
  <TotalTime>5018</TotalTime>
  <Words>1882</Words>
  <Application>Microsoft Office PowerPoint</Application>
  <PresentationFormat>Widescreen</PresentationFormat>
  <Paragraphs>123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Batang</vt:lpstr>
      <vt:lpstr>Arial</vt:lpstr>
      <vt:lpstr>Avenir Next LT Pro Light</vt:lpstr>
      <vt:lpstr>Calibri</vt:lpstr>
      <vt:lpstr>Wingdings</vt:lpstr>
      <vt:lpstr>AlignmentVTI</vt:lpstr>
      <vt:lpstr>Federated Garden Clubs of CT, activities and relation to Garden Club of New Haven</vt:lpstr>
      <vt:lpstr>Award Winning Initial Seal of FGCCT 1930, Designed by Garden Club of New Haven</vt:lpstr>
      <vt:lpstr>Several other logos of FGCCT</vt:lpstr>
      <vt:lpstr>Federated Garden Clubs of CT website</vt:lpstr>
      <vt:lpstr>Activities of FGCCT</vt:lpstr>
      <vt:lpstr>Youth planting activities</vt:lpstr>
      <vt:lpstr>Blue Star Memorials</vt:lpstr>
      <vt:lpstr>Tour Activities of FGCCT</vt:lpstr>
      <vt:lpstr>FGCCT Publications</vt:lpstr>
      <vt:lpstr>FGCCT Meetings</vt:lpstr>
      <vt:lpstr>FGCCT Educational Programs</vt:lpstr>
      <vt:lpstr>FGCCT Awards to GCNH</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weber</dc:creator>
  <cp:lastModifiedBy>Gambaccini, Melissa</cp:lastModifiedBy>
  <cp:revision>12</cp:revision>
  <dcterms:created xsi:type="dcterms:W3CDTF">2023-01-24T18:18:55Z</dcterms:created>
  <dcterms:modified xsi:type="dcterms:W3CDTF">2023-09-22T20:10:41Z</dcterms:modified>
</cp:coreProperties>
</file>